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gent" panose="020B0604020202020204" charset="0"/>
      <p:regular r:id="rId10"/>
    </p:embeddedFont>
    <p:embeddedFont>
      <p:font typeface="Argent Bold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ode Pro" panose="020B0604020202020204" charset="0"/>
      <p:regular r:id="rId17"/>
    </p:embeddedFont>
    <p:embeddedFont>
      <p:font typeface="Code Pro Bold" panose="020B0604020202020204" charset="0"/>
      <p:regular r:id="rId18"/>
    </p:embeddedFont>
    <p:embeddedFont>
      <p:font typeface="Metropoli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 blume" userId="0a167113003c7f8f" providerId="LiveId" clId="{5B749C83-759F-4A16-9038-4B7A17D23FF6}"/>
    <pc:docChg chg="modSld">
      <pc:chgData name="rach blume" userId="0a167113003c7f8f" providerId="LiveId" clId="{5B749C83-759F-4A16-9038-4B7A17D23FF6}" dt="2022-12-03T19:09:41.293" v="0" actId="1076"/>
      <pc:docMkLst>
        <pc:docMk/>
      </pc:docMkLst>
      <pc:sldChg chg="modSp mod">
        <pc:chgData name="rach blume" userId="0a167113003c7f8f" providerId="LiveId" clId="{5B749C83-759F-4A16-9038-4B7A17D23FF6}" dt="2022-12-03T19:09:41.293" v="0" actId="1076"/>
        <pc:sldMkLst>
          <pc:docMk/>
          <pc:sldMk cId="0" sldId="260"/>
        </pc:sldMkLst>
        <pc:picChg chg="mod">
          <ac:chgData name="rach blume" userId="0a167113003c7f8f" providerId="LiveId" clId="{5B749C83-759F-4A16-9038-4B7A17D23FF6}" dt="2022-12-03T19:09:41.293" v="0" actId="1076"/>
          <ac:picMkLst>
            <pc:docMk/>
            <pc:sldMk cId="0" sldId="260"/>
            <ac:picMk id="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193" r="7798"/>
          <a:stretch>
            <a:fillRect/>
          </a:stretch>
        </p:blipFill>
        <p:spPr>
          <a:xfrm>
            <a:off x="-3849" y="81600"/>
            <a:ext cx="18291849" cy="106129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057693" y="723421"/>
            <a:ext cx="10551734" cy="1021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9"/>
              </a:lnSpc>
            </a:pPr>
            <a:r>
              <a:rPr lang="en-US" sz="7599">
                <a:solidFill>
                  <a:srgbClr val="D9CB9F"/>
                </a:solidFill>
                <a:latin typeface="Metropolis"/>
              </a:rPr>
              <a:t>ROCKBUSTER STEALTH LLC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71364" y="2637858"/>
            <a:ext cx="8558374" cy="217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D9CB9F"/>
                </a:solidFill>
                <a:latin typeface="Metropolis Bold"/>
              </a:rPr>
              <a:t>BUSINESS BREAKDOWN</a:t>
            </a:r>
          </a:p>
          <a:p>
            <a:pPr algn="ctr">
              <a:lnSpc>
                <a:spcPts val="4200"/>
              </a:lnSpc>
            </a:pPr>
            <a:endParaRPr lang="en-US" sz="4200">
              <a:solidFill>
                <a:srgbClr val="D9CB9F"/>
              </a:solidFill>
              <a:latin typeface="Metropolis Bold"/>
            </a:endParaRPr>
          </a:p>
          <a:p>
            <a:pPr algn="ctr">
              <a:lnSpc>
                <a:spcPts val="4200"/>
              </a:lnSpc>
            </a:pPr>
            <a:endParaRPr lang="en-US" sz="4200">
              <a:solidFill>
                <a:srgbClr val="D9CB9F"/>
              </a:solidFill>
              <a:latin typeface="Metropolis Bold"/>
            </a:endParaRPr>
          </a:p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D9CB9F"/>
                </a:solidFill>
                <a:latin typeface="Metropolis Bold"/>
              </a:rPr>
              <a:t>DECEMBER 2022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228" y="9546475"/>
            <a:ext cx="433834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D9CB9F"/>
                </a:solidFill>
                <a:latin typeface="Canva Sans"/>
              </a:rPr>
              <a:t>Presented by:  Rachel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l="4611" t="138" b="138"/>
          <a:stretch>
            <a:fillRect/>
          </a:stretch>
        </p:blipFill>
        <p:spPr>
          <a:xfrm>
            <a:off x="-747084" y="-143719"/>
            <a:ext cx="19270277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52512" y="451276"/>
            <a:ext cx="13633635" cy="900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ECE3BE"/>
                </a:solidFill>
                <a:latin typeface="Argent Bold"/>
              </a:rPr>
              <a:t>ROCKBUSTER STEALTH LLC</a:t>
            </a:r>
          </a:p>
          <a:p>
            <a:pPr algn="ctr">
              <a:lnSpc>
                <a:spcPts val="5040"/>
              </a:lnSpc>
            </a:pPr>
            <a:endParaRPr lang="en-US" sz="4800">
              <a:solidFill>
                <a:srgbClr val="ECE3BE"/>
              </a:solidFill>
              <a:latin typeface="Argent Bold"/>
            </a:endParaRP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ECE3BE"/>
                </a:solidFill>
                <a:latin typeface="Argent Bold"/>
              </a:rPr>
              <a:t>2020 PLANNING STRATEGY</a:t>
            </a:r>
          </a:p>
          <a:p>
            <a:pPr algn="ctr">
              <a:lnSpc>
                <a:spcPts val="5880"/>
              </a:lnSpc>
            </a:pPr>
            <a:endParaRPr lang="en-US" sz="4200">
              <a:solidFill>
                <a:srgbClr val="ECE3BE"/>
              </a:solidFill>
              <a:latin typeface="Argent Bold"/>
            </a:endParaRPr>
          </a:p>
          <a:p>
            <a:pPr algn="ctr">
              <a:lnSpc>
                <a:spcPts val="3359"/>
              </a:lnSpc>
            </a:pPr>
            <a:endParaRPr lang="en-US" sz="4200">
              <a:solidFill>
                <a:srgbClr val="ECE3BE"/>
              </a:solidFill>
              <a:latin typeface="Argent Bold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Code Pro Bold"/>
              </a:rPr>
              <a:t>EXISTING LICENSES FOR FUTURE STREAMING SERVICES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ECE3BE"/>
              </a:solidFill>
              <a:latin typeface="Code Pro Bold"/>
            </a:endParaRP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ECE3BE"/>
              </a:solidFill>
              <a:latin typeface="Code Pro Bold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Code Pro"/>
              </a:rPr>
              <a:t>KEY QUESTIONS:</a:t>
            </a:r>
          </a:p>
          <a:p>
            <a:pPr algn="ctr">
              <a:lnSpc>
                <a:spcPts val="3359"/>
              </a:lnSpc>
            </a:pPr>
            <a:endParaRPr lang="en-US" sz="2400">
              <a:solidFill>
                <a:srgbClr val="ECE3BE"/>
              </a:solidFill>
              <a:latin typeface="Code Pro"/>
            </a:endParaRPr>
          </a:p>
          <a:p>
            <a:pPr algn="ctr">
              <a:lnSpc>
                <a:spcPts val="1399"/>
              </a:lnSpc>
            </a:pPr>
            <a:endParaRPr lang="en-US" sz="2400">
              <a:solidFill>
                <a:srgbClr val="ECE3BE"/>
              </a:solidFill>
              <a:latin typeface="Code Pro"/>
            </a:endParaRP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ECE3BE"/>
                </a:solidFill>
                <a:latin typeface="Code Pro"/>
              </a:rPr>
              <a:t>Which movies contributed the most/least to revenue gain?</a:t>
            </a:r>
          </a:p>
          <a:p>
            <a:pPr algn="ctr">
              <a:lnSpc>
                <a:spcPts val="2660"/>
              </a:lnSpc>
            </a:pPr>
            <a:endParaRPr lang="en-US" sz="1900">
              <a:solidFill>
                <a:srgbClr val="ECE3BE"/>
              </a:solidFill>
              <a:latin typeface="Code Pro"/>
            </a:endParaRP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ECE3BE"/>
                </a:solidFill>
                <a:latin typeface="Code Pro"/>
              </a:rPr>
              <a:t>What was the average rental duration for all videos?</a:t>
            </a:r>
          </a:p>
          <a:p>
            <a:pPr algn="ctr">
              <a:lnSpc>
                <a:spcPts val="2660"/>
              </a:lnSpc>
            </a:pPr>
            <a:endParaRPr lang="en-US" sz="1900">
              <a:solidFill>
                <a:srgbClr val="ECE3BE"/>
              </a:solidFill>
              <a:latin typeface="Code Pro"/>
            </a:endParaRP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ECE3BE"/>
                </a:solidFill>
                <a:latin typeface="Code Pro"/>
              </a:rPr>
              <a:t> Which countries are Rockbuster customers based in?</a:t>
            </a:r>
          </a:p>
          <a:p>
            <a:pPr algn="ctr">
              <a:lnSpc>
                <a:spcPts val="2660"/>
              </a:lnSpc>
            </a:pPr>
            <a:endParaRPr lang="en-US" sz="1900">
              <a:solidFill>
                <a:srgbClr val="ECE3BE"/>
              </a:solidFill>
              <a:latin typeface="Code Pro"/>
            </a:endParaRP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ECE3BE"/>
                </a:solidFill>
                <a:latin typeface="Code Pro"/>
              </a:rPr>
              <a:t>Where are customers with a high lifetime value based?</a:t>
            </a:r>
          </a:p>
          <a:p>
            <a:pPr algn="ctr">
              <a:lnSpc>
                <a:spcPts val="2660"/>
              </a:lnSpc>
            </a:pPr>
            <a:endParaRPr lang="en-US" sz="1900">
              <a:solidFill>
                <a:srgbClr val="ECE3BE"/>
              </a:solidFill>
              <a:latin typeface="Code Pro"/>
            </a:endParaRP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ECE3BE"/>
                </a:solidFill>
                <a:latin typeface="Code Pro"/>
              </a:rPr>
              <a:t>Do sales figures vary between geographic regions?</a:t>
            </a:r>
          </a:p>
          <a:p>
            <a:pPr algn="ctr">
              <a:lnSpc>
                <a:spcPts val="2660"/>
              </a:lnSpc>
            </a:pPr>
            <a:endParaRPr lang="en-US" sz="1900">
              <a:solidFill>
                <a:srgbClr val="ECE3BE"/>
              </a:solidFill>
              <a:latin typeface="Code Pro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253295">
            <a:off x="16519951" y="485955"/>
            <a:ext cx="1180370" cy="17519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8725" y="5500332"/>
            <a:ext cx="8034169" cy="44744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1999"/>
          </a:blip>
          <a:srcRect/>
          <a:stretch>
            <a:fillRect/>
          </a:stretch>
        </p:blipFill>
        <p:spPr>
          <a:xfrm>
            <a:off x="-2251188" y="-139783"/>
            <a:ext cx="1611672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83851">
            <a:off x="13832263" y="4731719"/>
            <a:ext cx="3416019" cy="20837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351295" y="877890"/>
            <a:ext cx="1801824" cy="13890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52423" y="-38542"/>
            <a:ext cx="15674052" cy="93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7"/>
              </a:lnSpc>
            </a:pPr>
            <a:r>
              <a:rPr lang="en-US" sz="5799" spc="168">
                <a:solidFill>
                  <a:srgbClr val="ECE3BE"/>
                </a:solidFill>
                <a:latin typeface="Argent"/>
              </a:rPr>
              <a:t>BUSINESS OVERVIEW</a:t>
            </a:r>
          </a:p>
        </p:txBody>
      </p:sp>
      <p:sp>
        <p:nvSpPr>
          <p:cNvPr id="7" name="TextBox 7"/>
          <p:cNvSpPr txBox="1"/>
          <p:nvPr/>
        </p:nvSpPr>
        <p:spPr>
          <a:xfrm rot="786275">
            <a:off x="14744444" y="5322516"/>
            <a:ext cx="2178458" cy="165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3"/>
              </a:lnSpc>
            </a:pPr>
            <a:r>
              <a:rPr lang="en-US" sz="2352">
                <a:solidFill>
                  <a:srgbClr val="A8211C"/>
                </a:solidFill>
                <a:latin typeface="Argent"/>
              </a:rPr>
              <a:t>Average </a:t>
            </a:r>
          </a:p>
          <a:p>
            <a:pPr algn="ctr">
              <a:lnSpc>
                <a:spcPts val="3293"/>
              </a:lnSpc>
            </a:pPr>
            <a:r>
              <a:rPr lang="en-US" sz="2352">
                <a:solidFill>
                  <a:srgbClr val="A8211C"/>
                </a:solidFill>
                <a:latin typeface="Argent"/>
              </a:rPr>
              <a:t>Rental Duration</a:t>
            </a:r>
          </a:p>
          <a:p>
            <a:pPr algn="ctr">
              <a:lnSpc>
                <a:spcPts val="3293"/>
              </a:lnSpc>
            </a:pPr>
            <a:r>
              <a:rPr lang="en-US" sz="2352">
                <a:solidFill>
                  <a:srgbClr val="A8211C"/>
                </a:solidFill>
                <a:latin typeface="Argent"/>
              </a:rPr>
              <a:t>5 days</a:t>
            </a:r>
          </a:p>
          <a:p>
            <a:pPr algn="ctr">
              <a:lnSpc>
                <a:spcPts val="3293"/>
              </a:lnSpc>
            </a:pPr>
            <a:endParaRPr lang="en-US" sz="2352">
              <a:solidFill>
                <a:srgbClr val="A8211C"/>
              </a:solidFill>
              <a:latin typeface="Argent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27475">
            <a:off x="8915991" y="5418063"/>
            <a:ext cx="3502635" cy="213660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475330">
            <a:off x="8923156" y="5931769"/>
            <a:ext cx="3494108" cy="138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2627">
                <a:solidFill>
                  <a:srgbClr val="A8211C"/>
                </a:solidFill>
                <a:latin typeface="Argent"/>
              </a:rPr>
              <a:t>108 </a:t>
            </a:r>
          </a:p>
          <a:p>
            <a:pPr algn="ctr">
              <a:lnSpc>
                <a:spcPts val="3678"/>
              </a:lnSpc>
            </a:pPr>
            <a:r>
              <a:rPr lang="en-US" sz="2627">
                <a:solidFill>
                  <a:srgbClr val="A8211C"/>
                </a:solidFill>
                <a:latin typeface="Argent"/>
              </a:rPr>
              <a:t>Countries</a:t>
            </a:r>
          </a:p>
          <a:p>
            <a:pPr algn="ctr">
              <a:lnSpc>
                <a:spcPts val="3678"/>
              </a:lnSpc>
            </a:pPr>
            <a:r>
              <a:rPr lang="en-US" sz="2627">
                <a:solidFill>
                  <a:srgbClr val="A8211C"/>
                </a:solidFill>
                <a:latin typeface="Argent"/>
              </a:rPr>
              <a:t>Serviced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27475">
            <a:off x="11669147" y="1865131"/>
            <a:ext cx="3416019" cy="208377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597496">
            <a:off x="11731204" y="2310793"/>
            <a:ext cx="3737506" cy="1243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8211C"/>
                </a:solidFill>
                <a:latin typeface="Argent"/>
              </a:rPr>
              <a:t>Top Genre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8211C"/>
                </a:solidFill>
                <a:latin typeface="Argent"/>
              </a:rPr>
              <a:t>Rented: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A8211C"/>
                </a:solidFill>
                <a:latin typeface="Argent"/>
              </a:rPr>
              <a:t>PG-13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27475">
            <a:off x="6826741" y="1808394"/>
            <a:ext cx="3416019" cy="208377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 rot="550382">
            <a:off x="6670468" y="2005669"/>
            <a:ext cx="3737506" cy="17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A8211C"/>
                </a:solidFill>
                <a:latin typeface="Argent"/>
              </a:rPr>
              <a:t>Largest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A8211C"/>
                </a:solidFill>
                <a:latin typeface="Argent"/>
              </a:rPr>
              <a:t>Genre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A8211C"/>
                </a:solidFill>
                <a:latin typeface="Argent"/>
              </a:rPr>
              <a:t>Inventory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A8211C"/>
                </a:solidFill>
                <a:latin typeface="Argent"/>
              </a:rPr>
              <a:t>Animation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27475">
            <a:off x="1698586" y="2158084"/>
            <a:ext cx="3416019" cy="208377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 rot="583828">
            <a:off x="2348760" y="2258611"/>
            <a:ext cx="2625513" cy="171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3"/>
              </a:lnSpc>
            </a:pPr>
            <a:endParaRPr/>
          </a:p>
          <a:p>
            <a:pPr algn="ctr">
              <a:lnSpc>
                <a:spcPts val="3343"/>
              </a:lnSpc>
            </a:pPr>
            <a:r>
              <a:rPr lang="en-US" sz="2388">
                <a:solidFill>
                  <a:srgbClr val="A8211C"/>
                </a:solidFill>
                <a:latin typeface="Argent"/>
              </a:rPr>
              <a:t>Top Rental</a:t>
            </a:r>
          </a:p>
          <a:p>
            <a:pPr algn="ctr">
              <a:lnSpc>
                <a:spcPts val="3343"/>
              </a:lnSpc>
            </a:pPr>
            <a:r>
              <a:rPr lang="en-US" sz="2388">
                <a:solidFill>
                  <a:srgbClr val="A8211C"/>
                </a:solidFill>
                <a:latin typeface="Argent"/>
              </a:rPr>
              <a:t> Country</a:t>
            </a:r>
          </a:p>
          <a:p>
            <a:pPr algn="ctr">
              <a:lnSpc>
                <a:spcPts val="3763"/>
              </a:lnSpc>
            </a:pPr>
            <a:r>
              <a:rPr lang="en-US" sz="2688">
                <a:solidFill>
                  <a:srgbClr val="A8211C"/>
                </a:solidFill>
                <a:latin typeface="Argent"/>
              </a:rPr>
              <a:t>India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27475">
            <a:off x="12650325" y="7839806"/>
            <a:ext cx="3416019" cy="208377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 rot="596488">
            <a:off x="13460469" y="8236043"/>
            <a:ext cx="2625513" cy="124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3"/>
              </a:lnSpc>
            </a:pPr>
            <a:endParaRPr/>
          </a:p>
          <a:p>
            <a:pPr algn="ctr">
              <a:lnSpc>
                <a:spcPts val="3343"/>
              </a:lnSpc>
            </a:pPr>
            <a:r>
              <a:rPr lang="en-US" sz="2388">
                <a:solidFill>
                  <a:srgbClr val="A8211C"/>
                </a:solidFill>
                <a:latin typeface="Argent"/>
              </a:rPr>
              <a:t>Average Rental</a:t>
            </a:r>
          </a:p>
          <a:p>
            <a:pPr algn="ctr">
              <a:lnSpc>
                <a:spcPts val="3343"/>
              </a:lnSpc>
            </a:pPr>
            <a:r>
              <a:rPr lang="en-US" sz="2388">
                <a:solidFill>
                  <a:srgbClr val="A8211C"/>
                </a:solidFill>
                <a:latin typeface="Argent"/>
              </a:rPr>
              <a:t>$2.98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798" r="4212" b="307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19164" y="144443"/>
            <a:ext cx="6379232" cy="10142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1"/>
              </a:lnSpc>
            </a:pPr>
            <a:r>
              <a:rPr lang="en-US" sz="2886">
                <a:solidFill>
                  <a:srgbClr val="ECE3BE"/>
                </a:solidFill>
                <a:latin typeface="Argent Bold"/>
              </a:rPr>
              <a:t>Top 20 Rentals with Rating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endParaRPr lang="en-US" sz="2886">
              <a:solidFill>
                <a:srgbClr val="ECE3BE"/>
              </a:solidFill>
              <a:latin typeface="Argent Bold"/>
            </a:endParaRP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Telegraph Voyage PG 215.75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Zorro Ark NC-17 199.72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Wife Turn NC-17 198.73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Innocent Usual PG-13 191.74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Hustler Party NC-17 190.78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Saturday Lambs G 190.74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Titans Jerk PG 186.73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Harry Idaho PG-13 177.73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Torque Bound G 169.76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Dogma Family G 168.72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Pelican Comforts PG 165.77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Goodfellas Salute PG 164.75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Fool Mockingbird PG 162.79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Apache Divine NC-17 160.72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Enemy Odds NC-17 159.75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Cat Coneheads G 159.73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Scorpion Apollo NC-17 158.79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Range Moonwalker PG 158.77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Scalawag Duck NC-17 157.71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486">
                <a:solidFill>
                  <a:srgbClr val="ECE3BE"/>
                </a:solidFill>
                <a:latin typeface="Argent Bold"/>
              </a:rPr>
              <a:t>Sunrise League PG-13 155.78</a:t>
            </a:r>
          </a:p>
          <a:p>
            <a:pPr algn="ctr">
              <a:lnSpc>
                <a:spcPts val="3481"/>
              </a:lnSpc>
              <a:spcBef>
                <a:spcPct val="0"/>
              </a:spcBef>
            </a:pPr>
            <a:endParaRPr lang="en-US" sz="2486">
              <a:solidFill>
                <a:srgbClr val="ECE3BE"/>
              </a:solidFill>
              <a:latin typeface="Argent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597676" y="248128"/>
            <a:ext cx="6076227" cy="1133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3"/>
              </a:lnSpc>
            </a:pPr>
            <a:r>
              <a:rPr lang="en-US" sz="2795">
                <a:solidFill>
                  <a:srgbClr val="ECE3BE"/>
                </a:solidFill>
                <a:latin typeface="Argent Bold"/>
              </a:rPr>
              <a:t>Lowest 20 Rentals with Rating</a:t>
            </a:r>
          </a:p>
          <a:p>
            <a:pPr algn="ctr">
              <a:lnSpc>
                <a:spcPts val="3913"/>
              </a:lnSpc>
            </a:pPr>
            <a:endParaRPr lang="en-US" sz="2795">
              <a:solidFill>
                <a:srgbClr val="ECE3BE"/>
              </a:solidFill>
              <a:latin typeface="Argent Bold"/>
            </a:endParaR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Duffel Apocalypse G 5.94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Texas Watch NC-17 5.94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Oklahoma Jumanji PG 5.94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Freedom Cleopatra PG-13 5.95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Young Language G 6.93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Rebel Airport G 6.93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Treatment Jekyll PG 6.94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Cruelty Unforgiven G 6.94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Lights Deer R 7.93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Japanese Run G 7.94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Stallion Sundance PG-13 7.94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Ghostbusters Elf R 8.93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Harold French NC-17 8.93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Connection Microcosmos G 8.95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Ballroom Mockingbird G 9.93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Comancheros Enemy R 9.94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Towers Hurricane NC-17 10.91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Jawbreaker Brooklyn PG 10.91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Zhivago Core NC-17 10.93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ECE3BE"/>
                </a:solidFill>
                <a:latin typeface="Argent Bold"/>
              </a:rPr>
              <a:t>Maude Mod R 10.93</a:t>
            </a:r>
          </a:p>
          <a:p>
            <a:pPr algn="ctr">
              <a:lnSpc>
                <a:spcPts val="3913"/>
              </a:lnSpc>
            </a:pPr>
            <a:endParaRPr lang="en-US" sz="2400">
              <a:solidFill>
                <a:srgbClr val="ECE3BE"/>
              </a:solidFill>
              <a:latin typeface="Argent Bold"/>
            </a:endParaRPr>
          </a:p>
          <a:p>
            <a:pPr algn="ctr">
              <a:lnSpc>
                <a:spcPts val="3913"/>
              </a:lnSpc>
            </a:pPr>
            <a:endParaRPr lang="en-US" sz="2400">
              <a:solidFill>
                <a:srgbClr val="ECE3BE"/>
              </a:solidFill>
              <a:latin typeface="Argent Bold"/>
            </a:endParaRPr>
          </a:p>
          <a:p>
            <a:pPr algn="ctr">
              <a:lnSpc>
                <a:spcPts val="3913"/>
              </a:lnSpc>
            </a:pPr>
            <a:endParaRPr lang="en-US" sz="2400">
              <a:solidFill>
                <a:srgbClr val="ECE3BE"/>
              </a:solidFill>
              <a:latin typeface="Argent Bold"/>
            </a:endParaRPr>
          </a:p>
          <a:p>
            <a:pPr algn="ctr">
              <a:lnSpc>
                <a:spcPts val="3913"/>
              </a:lnSpc>
              <a:spcBef>
                <a:spcPct val="0"/>
              </a:spcBef>
            </a:pPr>
            <a:endParaRPr lang="en-US" sz="2400">
              <a:solidFill>
                <a:srgbClr val="ECE3BE"/>
              </a:solidFill>
              <a:latin typeface="Argent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658" y="7599981"/>
            <a:ext cx="1932084" cy="250108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52573" y="8043593"/>
            <a:ext cx="2635427" cy="22434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816" t="3071" r="419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r="2274"/>
          <a:stretch>
            <a:fillRect/>
          </a:stretch>
        </p:blipFill>
        <p:spPr>
          <a:xfrm>
            <a:off x="184463" y="551676"/>
            <a:ext cx="11936901" cy="73190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63412" y="5472675"/>
            <a:ext cx="7502817" cy="457671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51317" t="22859" r="28305" b="54656"/>
          <a:stretch>
            <a:fillRect/>
          </a:stretch>
        </p:blipFill>
        <p:spPr>
          <a:xfrm>
            <a:off x="11135791" y="7180377"/>
            <a:ext cx="6334702" cy="218420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71961" y="3159292"/>
            <a:ext cx="488826" cy="285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Canva Sans"/>
              </a:rPr>
              <a:t> USA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28184" y="3568311"/>
            <a:ext cx="487983" cy="27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2"/>
              </a:lnSpc>
            </a:pPr>
            <a:r>
              <a:rPr lang="en-US" sz="1609">
                <a:solidFill>
                  <a:srgbClr val="000000"/>
                </a:solidFill>
                <a:latin typeface="Canva Sans"/>
              </a:rPr>
              <a:t>India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57170" y="3159292"/>
            <a:ext cx="646981" cy="30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1842">
                <a:solidFill>
                  <a:srgbClr val="000000"/>
                </a:solidFill>
                <a:latin typeface="Canva Sans"/>
              </a:rPr>
              <a:t>China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69186" y="2403535"/>
            <a:ext cx="975967" cy="42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2484">
                <a:solidFill>
                  <a:srgbClr val="000000"/>
                </a:solidFill>
                <a:latin typeface="Canva Sans"/>
              </a:rPr>
              <a:t>Russia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3881" y="4474764"/>
            <a:ext cx="621513" cy="30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sz="1819">
                <a:solidFill>
                  <a:srgbClr val="000000"/>
                </a:solidFill>
                <a:latin typeface="Canva Sans"/>
              </a:rPr>
              <a:t>Brazil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35791" y="6338013"/>
            <a:ext cx="633470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A8211C"/>
                </a:solidFill>
                <a:latin typeface="Argent Bold"/>
              </a:rPr>
              <a:t>TOP 5 Customers &amp; Location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l="4193" r="7798"/>
          <a:stretch>
            <a:fillRect/>
          </a:stretch>
        </p:blipFill>
        <p:spPr>
          <a:xfrm rot="-10800000">
            <a:off x="-3849" y="81600"/>
            <a:ext cx="18291849" cy="106129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8603361"/>
            <a:ext cx="1977843" cy="16836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33800" y="1354356"/>
            <a:ext cx="13604239" cy="747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8"/>
              </a:lnSpc>
            </a:pPr>
            <a:r>
              <a:rPr lang="en-US" sz="5334">
                <a:solidFill>
                  <a:srgbClr val="D9CB9F"/>
                </a:solidFill>
                <a:latin typeface="Argent"/>
              </a:rPr>
              <a:t>Business Summary</a:t>
            </a:r>
          </a:p>
          <a:p>
            <a:pPr algn="ctr">
              <a:lnSpc>
                <a:spcPts val="7468"/>
              </a:lnSpc>
            </a:pPr>
            <a:endParaRPr lang="en-US" sz="5334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978"/>
              </a:lnSpc>
            </a:pPr>
            <a:r>
              <a:rPr lang="en-US" sz="3556">
                <a:solidFill>
                  <a:srgbClr val="D9CB9F"/>
                </a:solidFill>
                <a:latin typeface="Argent"/>
              </a:rPr>
              <a:t>Average Rental Cost $2.98</a:t>
            </a:r>
          </a:p>
          <a:p>
            <a:pPr algn="ctr">
              <a:lnSpc>
                <a:spcPts val="4978"/>
              </a:lnSpc>
            </a:pPr>
            <a:endParaRPr lang="en-US" sz="3556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978"/>
              </a:lnSpc>
            </a:pPr>
            <a:r>
              <a:rPr lang="en-US" sz="3556">
                <a:solidFill>
                  <a:srgbClr val="D9CB9F"/>
                </a:solidFill>
                <a:latin typeface="Argent"/>
              </a:rPr>
              <a:t>Average Rental Duration 5 days</a:t>
            </a:r>
          </a:p>
          <a:p>
            <a:pPr algn="ctr">
              <a:lnSpc>
                <a:spcPts val="4978"/>
              </a:lnSpc>
            </a:pPr>
            <a:endParaRPr lang="en-US" sz="3556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978"/>
              </a:lnSpc>
            </a:pPr>
            <a:r>
              <a:rPr lang="en-US" sz="3556">
                <a:solidFill>
                  <a:srgbClr val="D9CB9F"/>
                </a:solidFill>
                <a:latin typeface="Argent"/>
              </a:rPr>
              <a:t>Top 3 Genres Rented PG-13, NC-17, PG</a:t>
            </a:r>
          </a:p>
          <a:p>
            <a:pPr algn="ctr">
              <a:lnSpc>
                <a:spcPts val="4978"/>
              </a:lnSpc>
            </a:pPr>
            <a:endParaRPr lang="en-US" sz="3556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978"/>
              </a:lnSpc>
            </a:pPr>
            <a:r>
              <a:rPr lang="en-US" sz="3556">
                <a:solidFill>
                  <a:srgbClr val="D9CB9F"/>
                </a:solidFill>
                <a:latin typeface="Argent"/>
              </a:rPr>
              <a:t>       Asia has the overall highest profits/Largest number of members</a:t>
            </a:r>
          </a:p>
          <a:p>
            <a:pPr algn="ctr">
              <a:lnSpc>
                <a:spcPts val="4978"/>
              </a:lnSpc>
            </a:pPr>
            <a:endParaRPr lang="en-US" sz="3556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D9CB9F"/>
                </a:solidFill>
                <a:latin typeface="Argent"/>
              </a:rPr>
              <a:t>3 of top 5 rentals are NC-17/ 2 of lowest 5 rentals are rated 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97549" y="3379571"/>
            <a:ext cx="330465" cy="45977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299129" y="8337652"/>
            <a:ext cx="381957" cy="5314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5186" y="5707454"/>
            <a:ext cx="330465" cy="45977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26239" y="4327236"/>
            <a:ext cx="429290" cy="5972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3529">
            <a:off x="2892966" y="7078223"/>
            <a:ext cx="401042" cy="5579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</a:blip>
          <a:srcRect l="4193" r="7798"/>
          <a:stretch>
            <a:fillRect/>
          </a:stretch>
        </p:blipFill>
        <p:spPr>
          <a:xfrm rot="-10800000">
            <a:off x="-3849" y="81600"/>
            <a:ext cx="18291849" cy="106129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8603361"/>
            <a:ext cx="1977843" cy="16836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22173" y="522320"/>
            <a:ext cx="13604239" cy="997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8"/>
              </a:lnSpc>
            </a:pPr>
            <a:r>
              <a:rPr lang="en-US" sz="5334">
                <a:solidFill>
                  <a:srgbClr val="D9CB9F"/>
                </a:solidFill>
                <a:latin typeface="Argent"/>
              </a:rPr>
              <a:t>Business Recommendations</a:t>
            </a:r>
          </a:p>
          <a:p>
            <a:pPr algn="ctr">
              <a:lnSpc>
                <a:spcPts val="7468"/>
              </a:lnSpc>
            </a:pPr>
            <a:endParaRPr lang="en-US" sz="5334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480"/>
              </a:lnSpc>
            </a:pPr>
            <a:endParaRPr lang="en-US" sz="5334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978"/>
              </a:lnSpc>
            </a:pPr>
            <a:r>
              <a:rPr lang="en-US" sz="3556">
                <a:solidFill>
                  <a:srgbClr val="D9CB9F"/>
                </a:solidFill>
                <a:latin typeface="Argent"/>
              </a:rPr>
              <a:t>Look at the overall inventory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D9CB9F"/>
                </a:solidFill>
                <a:latin typeface="Argent"/>
              </a:rPr>
              <a:t> Decrease or cancel lowest sale titles if paying for licenses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D9CB9F"/>
                </a:solidFill>
                <a:latin typeface="Argent"/>
              </a:rPr>
              <a:t>Focus future licensing on highest genre sales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D9CB9F"/>
                </a:solidFill>
                <a:latin typeface="Argent"/>
              </a:rPr>
              <a:t>Are there popular titles that need a higher inventory</a:t>
            </a:r>
          </a:p>
          <a:p>
            <a:pPr algn="ctr">
              <a:lnSpc>
                <a:spcPts val="4978"/>
              </a:lnSpc>
            </a:pPr>
            <a:endParaRPr lang="en-US" sz="2799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978"/>
              </a:lnSpc>
            </a:pPr>
            <a:r>
              <a:rPr lang="en-US" sz="3556">
                <a:solidFill>
                  <a:srgbClr val="D9CB9F"/>
                </a:solidFill>
                <a:latin typeface="Argent"/>
              </a:rPr>
              <a:t>Consider Customers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D9CB9F"/>
                </a:solidFill>
                <a:latin typeface="Argent"/>
              </a:rPr>
              <a:t>Possible rewards for loyalty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D9CB9F"/>
                </a:solidFill>
                <a:latin typeface="Argent"/>
              </a:rPr>
              <a:t>Referral rewards to grow customers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D9CB9F"/>
                </a:solidFill>
                <a:latin typeface="Argent"/>
              </a:rPr>
              <a:t>Are we meeting the cultural needs of films in the highest rental countries</a:t>
            </a: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3919"/>
              </a:lnSpc>
            </a:pPr>
            <a:endParaRPr lang="en-US" sz="2799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978"/>
              </a:lnSpc>
            </a:pPr>
            <a:endParaRPr lang="en-US" sz="2799">
              <a:solidFill>
                <a:srgbClr val="D9CB9F"/>
              </a:solidFill>
              <a:latin typeface="Argent"/>
            </a:endParaRPr>
          </a:p>
          <a:p>
            <a:pPr algn="ctr">
              <a:lnSpc>
                <a:spcPts val="4479"/>
              </a:lnSpc>
              <a:spcBef>
                <a:spcPct val="0"/>
              </a:spcBef>
            </a:pPr>
            <a:endParaRPr lang="en-US" sz="2799">
              <a:solidFill>
                <a:srgbClr val="D9CB9F"/>
              </a:solidFill>
              <a:latin typeface="Argen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977365">
            <a:off x="5125063" y="2873537"/>
            <a:ext cx="329611" cy="4585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77180">
            <a:off x="5615313" y="5764855"/>
            <a:ext cx="353561" cy="4919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</a:blip>
          <a:srcRect l="4193" r="7798"/>
          <a:stretch>
            <a:fillRect/>
          </a:stretch>
        </p:blipFill>
        <p:spPr>
          <a:xfrm rot="-10800000">
            <a:off x="-3849" y="81600"/>
            <a:ext cx="18291849" cy="1061294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60797" y="6388750"/>
            <a:ext cx="8417427" cy="387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9"/>
              </a:lnSpc>
            </a:pPr>
            <a:r>
              <a:rPr lang="en-US" sz="7599">
                <a:solidFill>
                  <a:srgbClr val="D9BD90"/>
                </a:solidFill>
                <a:latin typeface="Metropolis"/>
              </a:rPr>
              <a:t>THANK </a:t>
            </a:r>
            <a:r>
              <a:rPr lang="en-US" sz="7599">
                <a:solidFill>
                  <a:srgbClr val="D9CB9F"/>
                </a:solidFill>
                <a:latin typeface="Metropolis"/>
              </a:rPr>
              <a:t>YOU</a:t>
            </a:r>
          </a:p>
          <a:p>
            <a:pPr algn="ctr">
              <a:lnSpc>
                <a:spcPts val="7599"/>
              </a:lnSpc>
            </a:pPr>
            <a:r>
              <a:rPr lang="en-US" sz="7599">
                <a:solidFill>
                  <a:srgbClr val="D9BD90"/>
                </a:solidFill>
                <a:latin typeface="Metropolis"/>
              </a:rPr>
              <a:t>ANY</a:t>
            </a:r>
            <a:r>
              <a:rPr lang="en-US" sz="7599">
                <a:solidFill>
                  <a:srgbClr val="D9CB9F"/>
                </a:solidFill>
                <a:latin typeface="Metropolis"/>
              </a:rPr>
              <a:t> QUESTIONS?  </a:t>
            </a:r>
          </a:p>
          <a:p>
            <a:pPr algn="ctr">
              <a:lnSpc>
                <a:spcPts val="3200"/>
              </a:lnSpc>
            </a:pPr>
            <a:endParaRPr lang="en-US" sz="7599">
              <a:solidFill>
                <a:srgbClr val="D9CB9F"/>
              </a:solidFill>
              <a:latin typeface="Metropolis"/>
            </a:endParaRPr>
          </a:p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D9CB9F"/>
                </a:solidFill>
                <a:latin typeface="Metropolis"/>
              </a:rPr>
              <a:t>RACHEL</a:t>
            </a:r>
          </a:p>
          <a:p>
            <a:pPr algn="ctr">
              <a:lnSpc>
                <a:spcPts val="3200"/>
              </a:lnSpc>
            </a:pPr>
            <a:r>
              <a:rPr lang="en-US" sz="3200">
                <a:solidFill>
                  <a:srgbClr val="D9CB9F"/>
                </a:solidFill>
                <a:latin typeface="Metropolis"/>
              </a:rPr>
              <a:t> </a:t>
            </a:r>
          </a:p>
          <a:p>
            <a:pPr algn="ctr">
              <a:lnSpc>
                <a:spcPts val="1599"/>
              </a:lnSpc>
            </a:pPr>
            <a:r>
              <a:rPr lang="en-US" sz="1599">
                <a:solidFill>
                  <a:srgbClr val="D9BD90"/>
                </a:solidFill>
                <a:latin typeface="Argent"/>
              </a:rPr>
              <a:t>RJHBLUME@AOL.COM</a:t>
            </a:r>
          </a:p>
          <a:p>
            <a:pPr algn="l">
              <a:lnSpc>
                <a:spcPts val="4200"/>
              </a:lnSpc>
            </a:pPr>
            <a:r>
              <a:rPr lang="en-US" sz="4200">
                <a:solidFill>
                  <a:srgbClr val="D9CB9F"/>
                </a:solidFill>
                <a:latin typeface="Metropolis"/>
              </a:rPr>
              <a:t>           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403</Words>
  <Application>Microsoft Office PowerPoint</Application>
  <PresentationFormat>Custom</PresentationFormat>
  <Paragraphs>132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Metropolis</vt:lpstr>
      <vt:lpstr>Calibri</vt:lpstr>
      <vt:lpstr>Canva Sans</vt:lpstr>
      <vt:lpstr>Argent</vt:lpstr>
      <vt:lpstr>Argent Bold</vt:lpstr>
      <vt:lpstr>Metropolis Bold</vt:lpstr>
      <vt:lpstr>Arial</vt:lpstr>
      <vt:lpstr>Code Pro Bold</vt:lpstr>
      <vt:lpstr>Code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BUsiness BReakdown Of REntal Company December 2022 Rachel</dc:title>
  <dc:creator>rach blume</dc:creator>
  <cp:lastModifiedBy>rach blume</cp:lastModifiedBy>
  <cp:revision>1</cp:revision>
  <dcterms:created xsi:type="dcterms:W3CDTF">2006-08-16T00:00:00Z</dcterms:created>
  <dcterms:modified xsi:type="dcterms:W3CDTF">2022-12-03T19:09:47Z</dcterms:modified>
  <dc:identifier>DAFTtqLJ5zA</dc:identifier>
</cp:coreProperties>
</file>